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handoutMasterIdLst>
    <p:handoutMasterId r:id="rId40"/>
  </p:handout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80" r:id="rId21"/>
    <p:sldId id="279" r:id="rId22"/>
    <p:sldId id="296" r:id="rId23"/>
    <p:sldId id="294" r:id="rId24"/>
    <p:sldId id="295" r:id="rId25"/>
    <p:sldId id="283" r:id="rId26"/>
    <p:sldId id="284" r:id="rId27"/>
    <p:sldId id="285" r:id="rId28"/>
    <p:sldId id="287" r:id="rId29"/>
    <p:sldId id="297" r:id="rId30"/>
    <p:sldId id="298" r:id="rId31"/>
    <p:sldId id="286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294"/>
    <a:srgbClr val="2B4C73"/>
    <a:srgbClr val="8DC7FB"/>
    <a:srgbClr val="0476DE"/>
    <a:srgbClr val="D27800"/>
    <a:srgbClr val="9BCFFD"/>
    <a:srgbClr val="C8E4FD"/>
    <a:srgbClr val="FFB9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179" autoAdjust="0"/>
    <p:restoredTop sz="94660"/>
  </p:normalViewPr>
  <p:slideViewPr>
    <p:cSldViewPr>
      <p:cViewPr varScale="1">
        <p:scale>
          <a:sx n="79" d="100"/>
          <a:sy n="79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2250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B83D39C-3DAB-4355-B274-2FED851F28AA}" type="datetimeFigureOut">
              <a:rPr lang="en-US"/>
              <a:pPr>
                <a:defRPr/>
              </a:pPr>
              <a:t>2/26/2012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0855BB5-9843-41F4-972C-AEE76BBBE9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C4C528A1-FAFF-4EDE-86B2-7EF038A39CD0}" type="datetimeFigureOut">
              <a:rPr lang="en-US"/>
              <a:pPr/>
              <a:t>2/26/2012</a:t>
            </a:fld>
            <a:endParaRPr lang="en-US"/>
          </a:p>
        </p:txBody>
      </p:sp>
      <p:sp>
        <p:nvSpPr>
          <p:cNvPr id="62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0251BFE8-6788-4377-B1E8-23F69C71971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Tit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3813" y="4495800"/>
            <a:ext cx="9080500" cy="1447800"/>
          </a:xfrm>
          <a:prstGeom prst="rect">
            <a:avLst/>
          </a:prstGeom>
          <a:solidFill>
            <a:srgbClr val="386294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Oval 16"/>
          <p:cNvSpPr/>
          <p:nvPr userDrawn="1"/>
        </p:nvSpPr>
        <p:spPr>
          <a:xfrm>
            <a:off x="4038600" y="2819400"/>
            <a:ext cx="1447800" cy="1447800"/>
          </a:xfrm>
          <a:prstGeom prst="ellipse">
            <a:avLst/>
          </a:prstGeom>
          <a:blipFill dpi="0" rotWithShape="1">
            <a:blip r:embed="rId2" cstate="print"/>
            <a:srcRect/>
            <a:tile tx="-495300" ty="-152400" sx="38000" sy="38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17"/>
          <p:cNvSpPr/>
          <p:nvPr userDrawn="1"/>
        </p:nvSpPr>
        <p:spPr>
          <a:xfrm>
            <a:off x="5715000" y="2819400"/>
            <a:ext cx="1447800" cy="1447800"/>
          </a:xfrm>
          <a:prstGeom prst="ellipse">
            <a:avLst/>
          </a:prstGeom>
          <a:blipFill dpi="0" rotWithShape="1">
            <a:blip r:embed="rId3" cstate="print"/>
            <a:srcRect/>
            <a:tile tx="50800" ty="0" sx="34000" sy="34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8"/>
          <p:cNvSpPr/>
          <p:nvPr userDrawn="1"/>
        </p:nvSpPr>
        <p:spPr>
          <a:xfrm>
            <a:off x="7391400" y="2819400"/>
            <a:ext cx="1447800" cy="1447800"/>
          </a:xfrm>
          <a:prstGeom prst="ellipse">
            <a:avLst/>
          </a:prstGeom>
          <a:blipFill dpi="0" rotWithShape="1">
            <a:blip r:embed="rId4" cstate="print"/>
            <a:srcRect/>
            <a:tile tx="-247650" ty="-584200" sx="64000" sy="64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0" y="4572000"/>
            <a:ext cx="8915400" cy="1295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buFontTx/>
              <a:buNone/>
              <a:defRPr sz="72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152400"/>
            <a:ext cx="8258175" cy="12192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9"/>
          <p:cNvSpPr txBox="1"/>
          <p:nvPr userDrawn="1"/>
        </p:nvSpPr>
        <p:spPr>
          <a:xfrm>
            <a:off x="1905000" y="6324600"/>
            <a:ext cx="6096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(click above to play)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086600" cy="1066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4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0"/>
          </p:nvPr>
        </p:nvSpPr>
        <p:spPr>
          <a:xfrm>
            <a:off x="1905000" y="1676400"/>
            <a:ext cx="6099048" cy="4572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7467600" cy="39624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37338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1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7467600" cy="1600199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Main Picture Bottom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16001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None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288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McGraw-Hill Companies  ∙ 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Art of Public Speaking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11th Edition © 2012 Stephen E. Lucas.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1\Video14.3.wmv" TargetMode="Externa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1\Video14.4.wmv" TargetMode="Externa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ytimes.com/2010/04/27/world/27powerpoint.html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hyperlink" Target="http://www.echonews.com.au/story/2012/02/02/speaking-up-for-yourself-might-mean-moving-on/" TargetMode="External"/><Relationship Id="rId4" Type="http://schemas.openxmlformats.org/officeDocument/2006/relationships/hyperlink" Target="http://www.smartcompany.com.au/strategy/20120203-death-to-powerpoint-slide-shows-banned-by-meetings-and-events-organisation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1\Video14.5.wmv" TargetMode="Externa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1\Video14.8.wmv" TargetMode="Externa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1\Video14.1.wmv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1\Video14.2.wmv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Using Visual Aids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Line Graph</a:t>
            </a:r>
            <a:endParaRPr lang="en-US" dirty="0"/>
          </a:p>
        </p:txBody>
      </p:sp>
      <p:pic>
        <p:nvPicPr>
          <p:cNvPr id="23554" name="Picture Placeholder 4" descr="Figure14.2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5288" y="1884363"/>
            <a:ext cx="6792912" cy="4592637"/>
          </a:xfrm>
          <a:noFill/>
          <a:ln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Line Graph</a:t>
            </a:r>
            <a:endParaRPr lang="en-US" dirty="0"/>
          </a:p>
        </p:txBody>
      </p:sp>
      <p:pic>
        <p:nvPicPr>
          <p:cNvPr id="4" name="Video14.3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Pie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209800"/>
            <a:ext cx="7467600" cy="3962400"/>
          </a:xfrm>
        </p:spPr>
        <p:txBody>
          <a:bodyPr/>
          <a:lstStyle/>
          <a:p>
            <a:pPr algn="ctr" fontAlgn="auto">
              <a:defRPr/>
            </a:pPr>
            <a:endParaRPr lang="en-US" dirty="0" smtClean="0"/>
          </a:p>
          <a:p>
            <a:pPr algn="ctr" fontAlgn="auto">
              <a:defRPr/>
            </a:pPr>
            <a:r>
              <a:rPr lang="en-US" dirty="0" smtClean="0"/>
              <a:t>Highlights segments</a:t>
            </a:r>
            <a:br>
              <a:rPr lang="en-US" dirty="0" smtClean="0"/>
            </a:br>
            <a:r>
              <a:rPr lang="en-US" dirty="0" smtClean="0"/>
              <a:t>of a circle </a:t>
            </a:r>
            <a:r>
              <a:rPr lang="en-US" dirty="0" smtClean="0"/>
              <a:t>to show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distribution </a:t>
            </a:r>
            <a:r>
              <a:rPr lang="en-US" dirty="0" smtClean="0"/>
              <a:t>patterns.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Pie Graph</a:t>
            </a:r>
            <a:endParaRPr lang="en-US" dirty="0"/>
          </a:p>
        </p:txBody>
      </p:sp>
      <p:pic>
        <p:nvPicPr>
          <p:cNvPr id="26626" name="Picture Placeholder 4" descr="Figure14.3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09800"/>
            <a:ext cx="7848600" cy="3965575"/>
          </a:xfrm>
          <a:noFill/>
          <a:ln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Bar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133600"/>
            <a:ext cx="7467600" cy="3962400"/>
          </a:xfrm>
        </p:spPr>
        <p:txBody>
          <a:bodyPr/>
          <a:lstStyle/>
          <a:p>
            <a:pPr algn="ctr" fontAlgn="auto">
              <a:defRPr/>
            </a:pPr>
            <a:endParaRPr lang="en-US" dirty="0" smtClean="0"/>
          </a:p>
          <a:p>
            <a:pPr algn="ctr" fontAlgn="auto">
              <a:defRPr/>
            </a:pPr>
            <a:r>
              <a:rPr lang="en-US" dirty="0" smtClean="0"/>
              <a:t>Uses </a:t>
            </a:r>
            <a:r>
              <a:rPr lang="en-US" dirty="0" smtClean="0"/>
              <a:t>vertical or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horizontal </a:t>
            </a:r>
            <a:r>
              <a:rPr lang="en-US" dirty="0" smtClean="0"/>
              <a:t>bars </a:t>
            </a:r>
            <a:r>
              <a:rPr lang="en-US" dirty="0" smtClean="0"/>
              <a:t>to </a:t>
            </a:r>
            <a:br>
              <a:rPr lang="en-US" dirty="0" smtClean="0"/>
            </a:br>
            <a:r>
              <a:rPr lang="en-US" dirty="0" smtClean="0"/>
              <a:t>show </a:t>
            </a:r>
            <a:r>
              <a:rPr lang="en-US" dirty="0" smtClean="0"/>
              <a:t>comparisons.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Bar Graph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981200"/>
            <a:ext cx="5943600" cy="4298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Charts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362200"/>
            <a:ext cx="7467600" cy="3962400"/>
          </a:xfrm>
        </p:spPr>
        <p:txBody>
          <a:bodyPr/>
          <a:lstStyle/>
          <a:p>
            <a:pPr fontAlgn="auto">
              <a:buFont typeface="Wingdings" pitchFamily="2" charset="2"/>
              <a:buChar char="ü"/>
              <a:defRPr/>
            </a:pPr>
            <a:r>
              <a:rPr lang="en-US" dirty="0" smtClean="0"/>
              <a:t>   Summarizes a large block   	of information, usually </a:t>
            </a:r>
            <a:r>
              <a:rPr lang="en-US" dirty="0" smtClean="0"/>
              <a:t>as </a:t>
            </a:r>
            <a:r>
              <a:rPr lang="en-US" dirty="0" smtClean="0"/>
              <a:t>	a </a:t>
            </a:r>
            <a:r>
              <a:rPr lang="en-US" dirty="0" smtClean="0"/>
              <a:t>list</a:t>
            </a:r>
            <a:r>
              <a:rPr lang="en-US" dirty="0" smtClean="0"/>
              <a:t>.</a:t>
            </a:r>
          </a:p>
          <a:p>
            <a:pPr fontAlgn="auto">
              <a:buFont typeface="Wingdings" pitchFamily="2" charset="2"/>
              <a:buChar char="ü"/>
              <a:defRPr/>
            </a:pPr>
            <a:r>
              <a:rPr lang="en-US" dirty="0" smtClean="0"/>
              <a:t>   Helps </a:t>
            </a:r>
            <a:r>
              <a:rPr lang="en-US" dirty="0" smtClean="0"/>
              <a:t>your audience </a:t>
            </a:r>
            <a:r>
              <a:rPr lang="en-US" dirty="0" smtClean="0"/>
              <a:t>	visualize </a:t>
            </a:r>
            <a:r>
              <a:rPr lang="en-US" dirty="0" smtClean="0"/>
              <a:t>information.</a:t>
            </a:r>
          </a:p>
          <a:p>
            <a:pPr algn="ctr" fontAlgn="auto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Charts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981200"/>
            <a:ext cx="6096000" cy="446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Charts</a:t>
            </a:r>
            <a:endParaRPr lang="en-US" dirty="0"/>
          </a:p>
        </p:txBody>
      </p:sp>
      <p:pic>
        <p:nvPicPr>
          <p:cNvPr id="4" name="Video14.4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620000" cy="4343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Keep it short.</a:t>
            </a:r>
          </a:p>
          <a:p>
            <a:pPr fontAlgn="auto">
              <a:defRPr/>
            </a:pPr>
            <a:r>
              <a:rPr lang="en-US" dirty="0" smtClean="0"/>
              <a:t>Cue to start of clip.</a:t>
            </a:r>
          </a:p>
          <a:p>
            <a:pPr fontAlgn="auto">
              <a:defRPr/>
            </a:pPr>
            <a:r>
              <a:rPr lang="en-US" dirty="0" smtClean="0"/>
              <a:t>Integrate smoothly.</a:t>
            </a:r>
          </a:p>
          <a:p>
            <a:pPr fontAlgn="auto">
              <a:defRPr/>
            </a:pPr>
            <a:r>
              <a:rPr lang="en-US" dirty="0" smtClean="0"/>
              <a:t>Avoid </a:t>
            </a:r>
            <a:r>
              <a:rPr lang="en-US" dirty="0" smtClean="0"/>
              <a:t>low-resolution (grainy, unclear images).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3914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/>
              <a:t>Visual Aid Advantages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1981200"/>
            <a:ext cx="3886200" cy="4495800"/>
          </a:xfrm>
        </p:spPr>
        <p:txBody>
          <a:bodyPr/>
          <a:lstStyle/>
          <a:p>
            <a:pPr fontAlgn="auto">
              <a:buNone/>
              <a:defRPr/>
            </a:pPr>
            <a:r>
              <a:rPr lang="en-US" sz="3200" i="1" dirty="0" smtClean="0"/>
              <a:t>Helps to increase…</a:t>
            </a:r>
          </a:p>
          <a:p>
            <a:pPr fontAlgn="auto">
              <a:defRPr/>
            </a:pPr>
            <a:r>
              <a:rPr lang="en-US" sz="3600" dirty="0" smtClean="0"/>
              <a:t>Clarity</a:t>
            </a:r>
          </a:p>
          <a:p>
            <a:pPr fontAlgn="auto">
              <a:defRPr/>
            </a:pPr>
            <a:r>
              <a:rPr lang="en-US" sz="3600" dirty="0" smtClean="0"/>
              <a:t>Interest</a:t>
            </a:r>
          </a:p>
          <a:p>
            <a:pPr fontAlgn="auto">
              <a:defRPr/>
            </a:pPr>
            <a:r>
              <a:rPr lang="en-US" sz="3600" dirty="0" smtClean="0"/>
              <a:t>Retention</a:t>
            </a:r>
          </a:p>
          <a:p>
            <a:pPr fontAlgn="auto">
              <a:defRPr/>
            </a:pPr>
            <a:r>
              <a:rPr lang="en-US" sz="3600" dirty="0" smtClean="0"/>
              <a:t>Credibility</a:t>
            </a:r>
          </a:p>
          <a:p>
            <a:pPr fontAlgn="auto">
              <a:defRPr/>
            </a:pPr>
            <a:r>
              <a:rPr lang="en-US" sz="3600" dirty="0" smtClean="0"/>
              <a:t>Persuasiveness</a:t>
            </a:r>
            <a:endParaRPr lang="en-US" sz="3600" dirty="0"/>
          </a:p>
        </p:txBody>
      </p:sp>
      <p:pic>
        <p:nvPicPr>
          <p:cNvPr id="6" name="Picture Placeholder 5" descr="PPT-Ch14-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3333" r="2333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PowerPoint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438400"/>
            <a:ext cx="3962400" cy="40386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Combines several audio-visual materials.</a:t>
            </a:r>
            <a:endParaRPr lang="en-US" sz="3600" dirty="0"/>
          </a:p>
        </p:txBody>
      </p:sp>
      <p:pic>
        <p:nvPicPr>
          <p:cNvPr id="6" name="Picture Placeholder 5" descr="PPT-Ch14-3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10080" r="33503"/>
          <a:stretch>
            <a:fillRect/>
          </a:stretch>
        </p:blipFill>
        <p:spPr>
          <a:xfrm>
            <a:off x="1225550" y="2103438"/>
            <a:ext cx="3498850" cy="40687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PowerPoint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4114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Use strategically.</a:t>
            </a:r>
          </a:p>
          <a:p>
            <a:pPr fontAlgn="auto">
              <a:defRPr/>
            </a:pPr>
            <a:r>
              <a:rPr lang="en-US" sz="3600" dirty="0" smtClean="0"/>
              <a:t>Use to enhance specific points.</a:t>
            </a:r>
          </a:p>
          <a:p>
            <a:pPr fontAlgn="auto">
              <a:defRPr/>
            </a:pPr>
            <a:r>
              <a:rPr lang="en-US" sz="3600" dirty="0" smtClean="0"/>
              <a:t>Don’t overpower presentation.</a:t>
            </a:r>
          </a:p>
          <a:p>
            <a:pPr fontAlgn="auto">
              <a:defRPr/>
            </a:pPr>
            <a:r>
              <a:rPr lang="en-US" sz="3600" dirty="0" smtClean="0"/>
              <a:t>Don’t read from screen.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4114800"/>
          </a:xfrm>
        </p:spPr>
        <p:txBody>
          <a:bodyPr/>
          <a:lstStyle/>
          <a:p>
            <a:pPr fontAlgn="auto">
              <a:defRPr/>
            </a:pPr>
            <a:r>
              <a:rPr lang="en-US" sz="2800" dirty="0" smtClean="0">
                <a:hlinkClick r:id="rId3"/>
              </a:rPr>
              <a:t>We Have Met the Enemy and He Is PowerPoint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(NY Times 4/26/10)</a:t>
            </a:r>
          </a:p>
          <a:p>
            <a:pPr fontAlgn="auto">
              <a:defRPr/>
            </a:pPr>
            <a:r>
              <a:rPr lang="en-US" sz="2800" dirty="0" smtClean="0">
                <a:hlinkClick r:id="rId4"/>
              </a:rPr>
              <a:t>Death to PowerPoint! Slideshows banned by meetings and events organization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(Smart Company 2/3/12)</a:t>
            </a:r>
          </a:p>
          <a:p>
            <a:pPr fontAlgn="auto">
              <a:defRPr/>
            </a:pPr>
            <a:r>
              <a:rPr lang="en-US" sz="2800" dirty="0" smtClean="0">
                <a:hlinkClick r:id="rId5"/>
              </a:rPr>
              <a:t>Speaking up for yourself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(North Rivers Echo 2/2/12)</a:t>
            </a:r>
          </a:p>
          <a:p>
            <a:pPr fontAlgn="auto">
              <a:defRPr/>
            </a:pPr>
            <a:endParaRPr lang="en-US" sz="32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533400"/>
            <a:ext cx="5653198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The Speaker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0" y="1981200"/>
            <a:ext cx="4038600" cy="4495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Use body to demonstrate procedure.</a:t>
            </a:r>
          </a:p>
          <a:p>
            <a:pPr fontAlgn="auto">
              <a:defRPr/>
            </a:pPr>
            <a:r>
              <a:rPr lang="en-US" sz="3600" dirty="0" smtClean="0"/>
              <a:t>Practice to coordinate words and actions.</a:t>
            </a:r>
            <a:endParaRPr lang="en-US" sz="3600" dirty="0"/>
          </a:p>
        </p:txBody>
      </p:sp>
      <p:pic>
        <p:nvPicPr>
          <p:cNvPr id="6" name="Picture Placeholder 5" descr="PPT-Ch14-2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1440" b="5760"/>
          <a:stretch>
            <a:fillRect/>
          </a:stretch>
        </p:blipFill>
        <p:spPr>
          <a:xfrm>
            <a:off x="1439863" y="1981200"/>
            <a:ext cx="3055937" cy="42592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The Speaker</a:t>
            </a:r>
            <a:endParaRPr lang="en-US" dirty="0"/>
          </a:p>
        </p:txBody>
      </p:sp>
      <p:pic>
        <p:nvPicPr>
          <p:cNvPr id="4" name="Video14.5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dirty="0" smtClean="0"/>
              <a:t>Preparing Visual Aids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Prepare well in advance.</a:t>
            </a:r>
          </a:p>
          <a:p>
            <a:pPr fontAlgn="auto">
              <a:defRPr/>
            </a:pPr>
            <a:r>
              <a:rPr lang="en-US" dirty="0" smtClean="0"/>
              <a:t>Keep simple.</a:t>
            </a:r>
          </a:p>
          <a:p>
            <a:pPr fontAlgn="auto">
              <a:defRPr/>
            </a:pPr>
            <a:r>
              <a:rPr lang="en-US" dirty="0" smtClean="0"/>
              <a:t>Make large </a:t>
            </a:r>
            <a:r>
              <a:rPr lang="en-US" dirty="0" smtClean="0"/>
              <a:t>enough for entire audience.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Limit amount of text.</a:t>
            </a:r>
          </a:p>
        </p:txBody>
      </p:sp>
      <p:sp>
        <p:nvSpPr>
          <p:cNvPr id="4" name="Right Arrow 3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dirty="0" smtClean="0"/>
              <a:t>Preparing Visual Aids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4114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Use fonts effectively.</a:t>
            </a:r>
          </a:p>
          <a:p>
            <a:pPr fontAlgn="auto">
              <a:defRPr/>
            </a:pPr>
            <a:r>
              <a:rPr lang="en-US" dirty="0" smtClean="0"/>
              <a:t>Use color effectively.</a:t>
            </a:r>
          </a:p>
          <a:p>
            <a:pPr fontAlgn="auto">
              <a:defRPr/>
            </a:pPr>
            <a:r>
              <a:rPr lang="en-US" dirty="0" smtClean="0"/>
              <a:t>Use images strategically.</a:t>
            </a:r>
          </a:p>
          <a:p>
            <a:pPr fontAlgn="auto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Limit Text</a:t>
            </a:r>
            <a:endParaRPr lang="en-US" dirty="0"/>
          </a:p>
        </p:txBody>
      </p:sp>
      <p:pic>
        <p:nvPicPr>
          <p:cNvPr id="5" name="Picture Placeholder 4" descr="Figure14.6.jpg"/>
          <p:cNvPicPr preferRelativeResize="0">
            <a:picLocks noGrp="1" noChangeAspect="1"/>
          </p:cNvPicPr>
          <p:nvPr>
            <p:ph type="pic" sz="quarter" idx="10"/>
          </p:nvPr>
        </p:nvPicPr>
        <p:blipFill>
          <a:blip r:embed="rId3" cstate="print"/>
          <a:stretch>
            <a:fillRect/>
          </a:stretch>
        </p:blipFill>
        <p:spPr>
          <a:xfrm>
            <a:off x="1752600" y="1905000"/>
            <a:ext cx="6477000" cy="4518025"/>
          </a:xfr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Effective Fonts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Clear, easy to read.</a:t>
            </a:r>
          </a:p>
          <a:p>
            <a:pPr fontAlgn="auto">
              <a:defRPr/>
            </a:pPr>
            <a:r>
              <a:rPr lang="en-US" sz="3600" dirty="0" smtClean="0"/>
              <a:t>Normal case</a:t>
            </a:r>
            <a:r>
              <a:rPr lang="en-US" sz="3600" dirty="0" smtClean="0"/>
              <a:t>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Maximum two types per slide.</a:t>
            </a:r>
          </a:p>
          <a:p>
            <a:pPr fontAlgn="auto">
              <a:defRPr/>
            </a:pPr>
            <a:r>
              <a:rPr lang="en-US" sz="3600" dirty="0" smtClean="0"/>
              <a:t>Standardized </a:t>
            </a:r>
            <a:r>
              <a:rPr lang="en-US" sz="3600" dirty="0" smtClean="0"/>
              <a:t>across slides.</a:t>
            </a:r>
          </a:p>
          <a:p>
            <a:pPr fontAlgn="auto">
              <a:defRPr/>
            </a:pPr>
            <a:r>
              <a:rPr lang="en-US" sz="3600" dirty="0" smtClean="0"/>
              <a:t>Properly sized titles, body text.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Effective Fonts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Clear, easy to read.</a:t>
            </a:r>
          </a:p>
          <a:p>
            <a:pPr fontAlgn="auto">
              <a:defRPr/>
            </a:pPr>
            <a:r>
              <a:rPr lang="en-US" sz="3600" dirty="0" smtClean="0"/>
              <a:t>Normal case</a:t>
            </a:r>
            <a:r>
              <a:rPr lang="en-US" sz="3600" dirty="0" smtClean="0"/>
              <a:t>. (NOT ALL UPPER)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Maximum two types per slide.</a:t>
            </a:r>
          </a:p>
          <a:p>
            <a:pPr fontAlgn="auto">
              <a:defRPr/>
            </a:pPr>
            <a:r>
              <a:rPr lang="en-US" sz="3600" dirty="0" smtClean="0"/>
              <a:t>Standardized </a:t>
            </a:r>
            <a:r>
              <a:rPr lang="en-US" sz="3600" dirty="0" smtClean="0"/>
              <a:t>across slides.</a:t>
            </a:r>
          </a:p>
          <a:p>
            <a:pPr fontAlgn="auto">
              <a:defRPr/>
            </a:pPr>
            <a:r>
              <a:rPr lang="en-US" sz="3600" dirty="0" smtClean="0"/>
              <a:t>Properly sized titles, body text.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Types of Visual Aids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362200"/>
            <a:ext cx="7620000" cy="4114800"/>
          </a:xfrm>
        </p:spPr>
        <p:txBody>
          <a:bodyPr numCol="2"/>
          <a:lstStyle/>
          <a:p>
            <a:pPr fontAlgn="auto">
              <a:defRPr/>
            </a:pPr>
            <a:r>
              <a:rPr lang="en-US" sz="3600" dirty="0" smtClean="0"/>
              <a:t>Objects and models</a:t>
            </a:r>
          </a:p>
          <a:p>
            <a:pPr fontAlgn="auto">
              <a:defRPr/>
            </a:pPr>
            <a:r>
              <a:rPr lang="en-US" sz="3600" dirty="0" smtClean="0"/>
              <a:t>Photos and drawings</a:t>
            </a:r>
          </a:p>
          <a:p>
            <a:pPr fontAlgn="auto">
              <a:defRPr/>
            </a:pPr>
            <a:r>
              <a:rPr lang="en-US" sz="3600" dirty="0" smtClean="0"/>
              <a:t>Graphs</a:t>
            </a:r>
          </a:p>
          <a:p>
            <a:pPr fontAlgn="auto">
              <a:buNone/>
              <a:defRPr/>
            </a:pP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Video</a:t>
            </a:r>
          </a:p>
          <a:p>
            <a:pPr fontAlgn="auto">
              <a:defRPr/>
            </a:pPr>
            <a:r>
              <a:rPr lang="en-US" sz="3600" dirty="0" smtClean="0"/>
              <a:t>PowerPoint</a:t>
            </a:r>
          </a:p>
          <a:p>
            <a:pPr fontAlgn="auto">
              <a:defRPr/>
            </a:pPr>
            <a:r>
              <a:rPr lang="en-US" sz="3600" dirty="0" smtClean="0"/>
              <a:t>Charts</a:t>
            </a:r>
          </a:p>
          <a:p>
            <a:pPr fontAlgn="auto">
              <a:defRPr/>
            </a:pPr>
            <a:r>
              <a:rPr lang="en-US" sz="3600" dirty="0" smtClean="0"/>
              <a:t>The speaker</a:t>
            </a:r>
          </a:p>
          <a:p>
            <a:pPr fontAlgn="auto">
              <a:defRPr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Effective Fonts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Clear, easy to read.</a:t>
            </a:r>
          </a:p>
          <a:p>
            <a:pPr fontAlgn="auto">
              <a:defRPr/>
            </a:pPr>
            <a:r>
              <a:rPr lang="en-US" sz="3600" dirty="0" smtClean="0"/>
              <a:t>Normal case</a:t>
            </a:r>
            <a:r>
              <a:rPr lang="en-US" sz="3600" dirty="0" smtClean="0"/>
              <a:t>. (not all lower)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Maximum two types per </a:t>
            </a:r>
            <a:r>
              <a:rPr lang="en-US" sz="3600" dirty="0" smtClean="0"/>
              <a:t>slide.</a:t>
            </a:r>
          </a:p>
          <a:p>
            <a:pPr fontAlgn="auto">
              <a:defRPr/>
            </a:pPr>
            <a:r>
              <a:rPr lang="en-US" sz="3600" dirty="0" smtClean="0"/>
              <a:t>Standardized across slides.</a:t>
            </a:r>
          </a:p>
          <a:p>
            <a:pPr fontAlgn="auto">
              <a:defRPr/>
            </a:pPr>
            <a:r>
              <a:rPr lang="en-US" sz="3600" dirty="0" smtClean="0"/>
              <a:t>Properly sized titles, body text.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Effective Fonts</a:t>
            </a:r>
            <a:endParaRPr lang="en-US" dirty="0"/>
          </a:p>
        </p:txBody>
      </p:sp>
      <p:pic>
        <p:nvPicPr>
          <p:cNvPr id="44034" name="Picture Placeholder 4" descr="Figure14.7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780" t="4716" r="2780" b="4716"/>
          <a:stretch>
            <a:fillRect/>
          </a:stretch>
        </p:blipFill>
        <p:spPr bwMode="auto">
          <a:xfrm>
            <a:off x="1408113" y="2133600"/>
            <a:ext cx="7202487" cy="4071938"/>
          </a:xfrm>
          <a:noFill/>
          <a:ln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Effective Colors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620000" cy="42672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High contrast.</a:t>
            </a:r>
          </a:p>
          <a:p>
            <a:pPr fontAlgn="auto">
              <a:defRPr/>
            </a:pPr>
            <a:r>
              <a:rPr lang="en-US" dirty="0" smtClean="0"/>
              <a:t>Easy to see.</a:t>
            </a:r>
          </a:p>
          <a:p>
            <a:pPr fontAlgn="auto">
              <a:defRPr/>
            </a:pPr>
            <a:r>
              <a:rPr lang="en-US" dirty="0" smtClean="0"/>
              <a:t>Use a limited selection.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Consistent across slides.</a:t>
            </a:r>
          </a:p>
          <a:p>
            <a:pPr fontAlgn="auto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Strategic 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620000" cy="42672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Make large enough for all.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High-resolution.</a:t>
            </a:r>
          </a:p>
          <a:p>
            <a:pPr fontAlgn="auto">
              <a:defRPr/>
            </a:pPr>
            <a:r>
              <a:rPr lang="en-US" dirty="0" smtClean="0"/>
              <a:t>Clear, simple.</a:t>
            </a:r>
          </a:p>
          <a:p>
            <a:pPr fontAlgn="auto">
              <a:defRPr/>
            </a:pPr>
            <a:r>
              <a:rPr lang="en-US" dirty="0" smtClean="0"/>
              <a:t>Include a title if appropriate.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Presenting Visual Aids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Display where </a:t>
            </a:r>
            <a:r>
              <a:rPr lang="en-US" dirty="0" smtClean="0"/>
              <a:t>audience can </a:t>
            </a:r>
            <a:r>
              <a:rPr lang="en-US" dirty="0" smtClean="0"/>
              <a:t>see.</a:t>
            </a:r>
          </a:p>
          <a:p>
            <a:pPr fontAlgn="auto">
              <a:defRPr/>
            </a:pPr>
            <a:r>
              <a:rPr lang="en-US" dirty="0" smtClean="0"/>
              <a:t>Avoid passing around.</a:t>
            </a:r>
          </a:p>
          <a:p>
            <a:pPr fontAlgn="auto">
              <a:defRPr/>
            </a:pPr>
            <a:r>
              <a:rPr lang="en-US" dirty="0" smtClean="0"/>
              <a:t>Display only while discussing.</a:t>
            </a:r>
          </a:p>
          <a:p>
            <a:pPr fontAlgn="auto">
              <a:defRPr/>
            </a:pPr>
            <a:r>
              <a:rPr lang="en-US" dirty="0" smtClean="0"/>
              <a:t>Explain clearly, concisely.</a:t>
            </a:r>
          </a:p>
        </p:txBody>
      </p:sp>
      <p:sp>
        <p:nvSpPr>
          <p:cNvPr id="4" name="Right Arrow 3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Presenting Visual Aids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Talk to audience, not to visual aid.</a:t>
            </a:r>
          </a:p>
          <a:p>
            <a:pPr fontAlgn="auto">
              <a:defRPr/>
            </a:pPr>
            <a:r>
              <a:rPr lang="en-US" dirty="0" smtClean="0"/>
              <a:t>Practice with visual aids.</a:t>
            </a:r>
          </a:p>
          <a:p>
            <a:pPr fontAlgn="auto">
              <a:defRPr/>
            </a:pPr>
            <a:r>
              <a:rPr lang="en-US" dirty="0" smtClean="0"/>
              <a:t>Check capacity and </a:t>
            </a:r>
            <a:r>
              <a:rPr lang="en-US" dirty="0" smtClean="0"/>
              <a:t>operation </a:t>
            </a:r>
            <a:r>
              <a:rPr lang="en-US" dirty="0" smtClean="0"/>
              <a:t>of equipment.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Explaining Visual Aid</a:t>
            </a:r>
            <a:endParaRPr lang="en-US" dirty="0"/>
          </a:p>
        </p:txBody>
      </p:sp>
      <p:pic>
        <p:nvPicPr>
          <p:cNvPr id="4" name="Video14.8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Objects and Models</a:t>
            </a:r>
            <a:endParaRPr lang="en-US" dirty="0"/>
          </a:p>
        </p:txBody>
      </p:sp>
      <p:pic>
        <p:nvPicPr>
          <p:cNvPr id="4" name="Video14.1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80010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Photos and Drawings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41910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Enlarge </a:t>
            </a:r>
            <a:r>
              <a:rPr lang="en-US" sz="3600" dirty="0" smtClean="0"/>
              <a:t>and mount so entire audience can see.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Avoid </a:t>
            </a:r>
            <a:r>
              <a:rPr lang="en-US" sz="3600" dirty="0" smtClean="0"/>
              <a:t>passing materials around audience.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Project image or use a PowerPoint</a:t>
            </a:r>
            <a:r>
              <a:rPr lang="en-US" sz="3600" dirty="0" smtClean="0"/>
              <a:t> presentation.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9248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Photos and Drawings</a:t>
            </a:r>
            <a:endParaRPr lang="en-US" dirty="0"/>
          </a:p>
        </p:txBody>
      </p:sp>
      <p:pic>
        <p:nvPicPr>
          <p:cNvPr id="5" name="Picture Placeholder 4" descr="Figure14.1.jpg"/>
          <p:cNvPicPr preferRelativeResize="0">
            <a:picLocks noGrp="1" noChangeAspect="1"/>
          </p:cNvPicPr>
          <p:nvPr>
            <p:ph type="pic" sz="quarter" idx="10"/>
          </p:nvPr>
        </p:nvPicPr>
        <p:blipFill>
          <a:blip r:embed="rId3" cstate="print"/>
          <a:stretch>
            <a:fillRect/>
          </a:stretch>
        </p:blipFill>
        <p:spPr>
          <a:xfrm>
            <a:off x="1447800" y="2057400"/>
            <a:ext cx="6969125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Photos and Drawings</a:t>
            </a:r>
            <a:endParaRPr lang="en-US" dirty="0"/>
          </a:p>
        </p:txBody>
      </p:sp>
      <p:pic>
        <p:nvPicPr>
          <p:cNvPr id="4" name="Video14.2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 b="12069"/>
          <a:stretch>
            <a:fillRect/>
          </a:stretch>
        </p:blipFill>
        <p:spPr bwMode="auto">
          <a:xfrm>
            <a:off x="2286000" y="2057400"/>
            <a:ext cx="8229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RightFacing"/>
            <a:lightRig rig="threePt" dir="t"/>
          </a:scene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2819400"/>
            <a:ext cx="4800600" cy="2819400"/>
          </a:xfrm>
        </p:spPr>
        <p:txBody>
          <a:bodyPr/>
          <a:lstStyle/>
          <a:p>
            <a:pPr algn="ctr" fontAlgn="auto">
              <a:defRPr/>
            </a:pPr>
            <a:r>
              <a:rPr lang="en-US" dirty="0" smtClean="0"/>
              <a:t>Show statistical trends and patterns.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Line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fontAlgn="auto">
              <a:defRPr/>
            </a:pPr>
            <a:endParaRPr lang="en-US" dirty="0" smtClean="0"/>
          </a:p>
          <a:p>
            <a:pPr algn="ctr" fontAlgn="auto">
              <a:defRPr/>
            </a:pPr>
            <a:r>
              <a:rPr lang="en-US" dirty="0" smtClean="0"/>
              <a:t>Uses </a:t>
            </a:r>
            <a:r>
              <a:rPr lang="en-US" dirty="0" smtClean="0"/>
              <a:t>one or more lines to show changes over time.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S11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S11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</TotalTime>
  <Words>439</Words>
  <Application>Microsoft Office PowerPoint</Application>
  <PresentationFormat>On-screen Show (4:3)</PresentationFormat>
  <Paragraphs>112</Paragraphs>
  <Slides>37</Slides>
  <Notes>37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APS11e Master</vt:lpstr>
      <vt:lpstr>Slide 1</vt:lpstr>
      <vt:lpstr>Visual Aid Advantages</vt:lpstr>
      <vt:lpstr>Types of Visual Aids</vt:lpstr>
      <vt:lpstr>Objects and Models</vt:lpstr>
      <vt:lpstr>Photos and Drawings</vt:lpstr>
      <vt:lpstr>Photos and Drawings</vt:lpstr>
      <vt:lpstr>Photos and Drawings</vt:lpstr>
      <vt:lpstr>Graphs</vt:lpstr>
      <vt:lpstr>Line Graph</vt:lpstr>
      <vt:lpstr>Line Graph</vt:lpstr>
      <vt:lpstr>Line Graph</vt:lpstr>
      <vt:lpstr>Pie Graph</vt:lpstr>
      <vt:lpstr>Pie Graph</vt:lpstr>
      <vt:lpstr>Bar Graph</vt:lpstr>
      <vt:lpstr>Bar Graph</vt:lpstr>
      <vt:lpstr>Charts</vt:lpstr>
      <vt:lpstr>Charts</vt:lpstr>
      <vt:lpstr>Charts</vt:lpstr>
      <vt:lpstr>Video</vt:lpstr>
      <vt:lpstr>PowerPoint</vt:lpstr>
      <vt:lpstr>PowerPoint</vt:lpstr>
      <vt:lpstr>Slide 22</vt:lpstr>
      <vt:lpstr>The Speaker</vt:lpstr>
      <vt:lpstr>The Speaker</vt:lpstr>
      <vt:lpstr>Preparing Visual Aids</vt:lpstr>
      <vt:lpstr>Preparing Visual Aids</vt:lpstr>
      <vt:lpstr>Limit Text</vt:lpstr>
      <vt:lpstr>Effective Fonts</vt:lpstr>
      <vt:lpstr>Effective Fonts</vt:lpstr>
      <vt:lpstr>Effective Fonts</vt:lpstr>
      <vt:lpstr>Effective Fonts</vt:lpstr>
      <vt:lpstr>Effective Colors</vt:lpstr>
      <vt:lpstr>Strategic Images</vt:lpstr>
      <vt:lpstr>Presenting Visual Aids</vt:lpstr>
      <vt:lpstr>Presenting Visual Aids</vt:lpstr>
      <vt:lpstr>Explaining Visual Aid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APS 11e</dc:title>
  <dc:creator>APS 11e</dc:creator>
  <cp:lastModifiedBy>Lenovo User</cp:lastModifiedBy>
  <cp:revision>124</cp:revision>
  <dcterms:created xsi:type="dcterms:W3CDTF">2011-07-12T18:06:15Z</dcterms:created>
  <dcterms:modified xsi:type="dcterms:W3CDTF">2012-02-27T03:33:38Z</dcterms:modified>
</cp:coreProperties>
</file>